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8" r:id="rId2"/>
  </p:sldMasterIdLst>
  <p:notesMasterIdLst>
    <p:notesMasterId r:id="rId30"/>
  </p:notesMasterIdLst>
  <p:handoutMasterIdLst>
    <p:handoutMasterId r:id="rId31"/>
  </p:handoutMasterIdLst>
  <p:sldIdLst>
    <p:sldId id="256" r:id="rId3"/>
    <p:sldId id="288" r:id="rId4"/>
    <p:sldId id="292" r:id="rId5"/>
    <p:sldId id="293" r:id="rId6"/>
    <p:sldId id="294" r:id="rId7"/>
    <p:sldId id="295" r:id="rId8"/>
    <p:sldId id="296" r:id="rId9"/>
    <p:sldId id="272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284" r:id="rId25"/>
    <p:sldId id="311" r:id="rId26"/>
    <p:sldId id="312" r:id="rId27"/>
    <p:sldId id="313" r:id="rId28"/>
    <p:sldId id="31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40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75077-A074-4E8C-B45E-964494945228}" type="datetimeFigureOut">
              <a:rPr lang="pt-BR" smtClean="0"/>
              <a:t>22/06/2019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4C80B-8910-445E-8D30-7A59095111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48A4-4B96-49F4-8C25-4C9D06114B2C}" type="datetimeFigureOut">
              <a:rPr lang="pt-BR" smtClean="0"/>
              <a:t>22/06/2019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</a:t>
            </a:r>
            <a:r>
              <a:rPr lang="pt-BR" noProof="0" dirty="0"/>
              <a:t>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1F1E7-4EFD-4BFF-B438-FCD52FD36B1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2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07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11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043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12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913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13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173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14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67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15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535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16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52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17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64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18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814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19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33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20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696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3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8542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21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300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22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62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24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47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25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1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26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7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4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078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5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06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6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675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7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524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8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3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9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07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>
              <a:buNone/>
            </a:pPr>
            <a:endParaRPr lang="en-US" sz="1200" b="0" i="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5D81F1E7-4EFD-4BFF-B438-FCD52FD36B17}" type="slidenum">
              <a:rPr lang="en-US" sz="1200" b="0" i="0">
                <a:latin typeface="Arial"/>
                <a:ea typeface="+mn-ea"/>
                <a:cs typeface="+mn-cs"/>
              </a:rPr>
              <a:t>10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76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0402902D-A5F5-4D7D-AAA7-32469BA0BC4D}" type="datetimeFigureOut">
              <a:rPr lang="pt-BR" smtClean="0"/>
              <a:pPr/>
              <a:t>22/06/2019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F4C9F40-B079-4B71-A627-7266DFEA7F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550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pPr/>
              <a:t>22/06/2019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042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pPr/>
              <a:t>22/06/2019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6828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pPr/>
              <a:t>22/06/2019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8088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pPr/>
              <a:t>22/06/2019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5744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pPr/>
              <a:t>22/06/2019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1383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pPr/>
              <a:t>22/06/2019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291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pPr/>
              <a:t>22/06/2019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1045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pPr/>
              <a:t>22/06/2019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741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pPr/>
              <a:t>22/06/2019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196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D1D1-F8FA-45B4-A336-FBA193C91DEC}" type="datetimeFigureOut">
              <a:rPr lang="pt-BR" smtClean="0"/>
              <a:t>22/06/2019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26E8-16DC-41DC-AA66-07D15D69BE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48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t>22/06/2019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77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t>22/06/2019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71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pPr/>
              <a:t>22/06/2019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269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pt-BR" smtClean="0"/>
              <a:t>22/06/2019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916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D1D1-F8FA-45B4-A336-FBA193C91DEC}" type="datetimeFigureOut">
              <a:rPr lang="pt-BR" smtClean="0"/>
              <a:t>22/06/2019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26E8-16DC-41DC-AA66-07D15D69BE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86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6D1D1-F8FA-45B4-A336-FBA193C91DEC}" type="datetimeFigureOut">
              <a:rPr lang="pt-BR" smtClean="0"/>
              <a:t>22/06/2019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326E8-16DC-41DC-AA66-07D15D69BE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50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2902D-A5F5-4D7D-AAA7-32469BA0BC4D}" type="datetimeFigureOut">
              <a:rPr lang="pt-BR" smtClean="0"/>
              <a:pPr/>
              <a:t>22/06/2019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C9F40-B079-4B71-A627-7266DFEA7F0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3723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4.png"/><Relationship Id="rId2" Type="http://schemas.openxmlformats.org/officeDocument/2006/relationships/audio" Target="../media/media15.m4a"/><Relationship Id="rId16" Type="http://schemas.openxmlformats.org/officeDocument/2006/relationships/image" Target="../media/image34.png"/><Relationship Id="rId1" Type="http://schemas.microsoft.com/office/2007/relationships/media" Target="../media/media15.m4a"/><Relationship Id="rId6" Type="http://schemas.openxmlformats.org/officeDocument/2006/relationships/image" Target="../media/image6.sv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hyperlink" Target="https://siscof.inf.b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sv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8.jpe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sv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28C4CFD-1762-43CA-A756-FD4D676E55E5}"/>
              </a:ext>
            </a:extLst>
          </p:cNvPr>
          <p:cNvSpPr/>
          <p:nvPr/>
        </p:nvSpPr>
        <p:spPr>
          <a:xfrm>
            <a:off x="3404382" y="1041009"/>
            <a:ext cx="5472332" cy="202651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19FC98-4565-4AC0-A8E6-C3121E972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22" y="1485282"/>
            <a:ext cx="5155555" cy="12825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9194" y="3343582"/>
            <a:ext cx="11453611" cy="9006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2800" b="1" dirty="0"/>
              <a:t>SISCOF: </a:t>
            </a:r>
            <a:r>
              <a:rPr lang="pt-BR" sz="2800" b="1" cap="none" dirty="0"/>
              <a:t>Sistema para Automatização e Digitalização de </a:t>
            </a:r>
            <a:br>
              <a:rPr lang="pt-BR" sz="2800" b="1" cap="none" dirty="0"/>
            </a:br>
            <a:r>
              <a:rPr lang="pt-BR" sz="2800" b="1" cap="none" dirty="0"/>
              <a:t>Controle de Boletim de Movimentação Veicular com RFID</a:t>
            </a:r>
            <a:endParaRPr lang="pt-BR" sz="28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00259" y="5224120"/>
            <a:ext cx="7391481" cy="90060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BR" dirty="0"/>
              <a:t>Marcus Vinícius Sanches Ribeiro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85000"/>
                  </a:schemeClr>
                </a:solidFill>
              </a:rPr>
              <a:t>Tecnologia em sistemas de telecomunicações</a:t>
            </a:r>
            <a:r>
              <a:rPr lang="pt-BR" sz="1800" b="0" i="0" dirty="0">
                <a:solidFill>
                  <a:schemeClr val="tx1">
                    <a:lumMod val="85000"/>
                  </a:schemeClr>
                </a:solidFill>
              </a:rPr>
              <a:t>| DAELN | UTFPR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1800" b="0" i="0" dirty="0">
                <a:solidFill>
                  <a:schemeClr val="tx1">
                    <a:lumMod val="85000"/>
                  </a:schemeClr>
                </a:solidFill>
              </a:rPr>
              <a:t>2019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56EC431-D9A3-400C-BC3E-39A7EBC5D574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DA10B51-2527-44ED-A83F-0207013F5BB8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27566AB-59BA-4620-94C6-64C85FDFA396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D590A5B-CFB1-47A2-9510-3D62A2F28B4F}"/>
              </a:ext>
            </a:extLst>
          </p:cNvPr>
          <p:cNvSpPr/>
          <p:nvPr/>
        </p:nvSpPr>
        <p:spPr>
          <a:xfrm>
            <a:off x="3459720" y="2558507"/>
            <a:ext cx="5328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82DCD36-75DF-4680-AE0B-7D4BC7D7E063}"/>
              </a:ext>
            </a:extLst>
          </p:cNvPr>
          <p:cNvSpPr/>
          <p:nvPr/>
        </p:nvSpPr>
        <p:spPr>
          <a:xfrm>
            <a:off x="2693474" y="2576507"/>
            <a:ext cx="896400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290B22A-96D2-490E-81E3-0F8DE4C43BB4}"/>
              </a:ext>
            </a:extLst>
          </p:cNvPr>
          <p:cNvSpPr/>
          <p:nvPr/>
        </p:nvSpPr>
        <p:spPr>
          <a:xfrm>
            <a:off x="2533673" y="2526563"/>
            <a:ext cx="144000" cy="14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Áudio 14">
            <a:hlinkClick r:id="" action="ppaction://media"/>
            <a:extLst>
              <a:ext uri="{FF2B5EF4-FFF2-40B4-BE49-F238E27FC236}">
                <a16:creationId xmlns:a16="http://schemas.microsoft.com/office/drawing/2014/main" id="{27D8D6AC-792D-4337-A29D-E7A761720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487">
        <p:fade/>
      </p:transition>
    </mc:Choice>
    <mc:Fallback>
      <p:transition spd="med" advTm="37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RFID PARA CONTROLE DE ACESSO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2909676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RFID: IDENTIFICAÇÃO POR RÁDIO FREQUÊNCIA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Antena + Transponder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Transponder = TAG (Etiqueta)</a:t>
            </a:r>
          </a:p>
        </p:txBody>
      </p:sp>
      <p:pic>
        <p:nvPicPr>
          <p:cNvPr id="16" name="Picture 4" descr="AplicaÃ§Ã£o do Tag T-5C">
            <a:extLst>
              <a:ext uri="{FF2B5EF4-FFF2-40B4-BE49-F238E27FC236}">
                <a16:creationId xmlns:a16="http://schemas.microsoft.com/office/drawing/2014/main" id="{05E9AD74-DFBC-4C27-ACC5-019045C0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5" y="2926268"/>
            <a:ext cx="6228808" cy="346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1BD72B0B-3427-4CF4-B6F2-73A8E16B2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4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066">
        <p:fade/>
      </p:transition>
    </mc:Choice>
    <mc:Fallback>
      <p:transition spd="med" advTm="29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PADRONIZAÇÃO DO RFID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3641189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POPULARIZAÇÃO </a:t>
            </a:r>
            <a:r>
              <a:rPr lang="pt-BR" sz="2000" dirty="0">
                <a:sym typeface="Wingdings" panose="05000000000000000000" pitchFamily="2" charset="2"/>
              </a:rPr>
              <a:t> PADRONIZAÇÃO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6BB568B-C09E-416E-9FF6-9BCBA1AAE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058946"/>
              </p:ext>
            </p:extLst>
          </p:nvPr>
        </p:nvGraphicFramePr>
        <p:xfrm>
          <a:off x="1444445" y="2105790"/>
          <a:ext cx="9340788" cy="414841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548334">
                  <a:extLst>
                    <a:ext uri="{9D8B030D-6E8A-4147-A177-3AD203B41FA5}">
                      <a16:colId xmlns:a16="http://schemas.microsoft.com/office/drawing/2014/main" val="1688823197"/>
                    </a:ext>
                  </a:extLst>
                </a:gridCol>
                <a:gridCol w="7792454">
                  <a:extLst>
                    <a:ext uri="{9D8B030D-6E8A-4147-A177-3AD203B41FA5}">
                      <a16:colId xmlns:a16="http://schemas.microsoft.com/office/drawing/2014/main" val="3960782943"/>
                    </a:ext>
                  </a:extLst>
                </a:gridCol>
              </a:tblGrid>
              <a:tr h="396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chemeClr val="tx1"/>
                          </a:solidFill>
                          <a:effectLst/>
                        </a:rPr>
                        <a:t>ISO 18000-1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chemeClr val="tx1"/>
                          </a:solidFill>
                          <a:effectLst/>
                        </a:rPr>
                        <a:t>Parâmetros gerais de frequências de sistemas adotadas mundialmente</a:t>
                      </a: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extLst>
                  <a:ext uri="{0D108BD9-81ED-4DB2-BD59-A6C34878D82A}">
                    <a16:rowId xmlns:a16="http://schemas.microsoft.com/office/drawing/2014/main" val="247677183"/>
                  </a:ext>
                </a:extLst>
              </a:tr>
              <a:tr h="423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ISO 18000-2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Parâmetros para comunicações de sistemas com frequência abaixo de 135kHz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extLst>
                  <a:ext uri="{0D108BD9-81ED-4DB2-BD59-A6C34878D82A}">
                    <a16:rowId xmlns:a16="http://schemas.microsoft.com/office/drawing/2014/main" val="1507351460"/>
                  </a:ext>
                </a:extLst>
              </a:tr>
              <a:tr h="4133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ISO 18000-3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Parâmetros para comunicações de sistemas com frequência de 13,56MHz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extLst>
                  <a:ext uri="{0D108BD9-81ED-4DB2-BD59-A6C34878D82A}">
                    <a16:rowId xmlns:a16="http://schemas.microsoft.com/office/drawing/2014/main" val="4176570658"/>
                  </a:ext>
                </a:extLst>
              </a:tr>
              <a:tr h="4133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ISO 18000-4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Parâmetros para comunicações de sistemas com frequência de 2,45GHz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extLst>
                  <a:ext uri="{0D108BD9-81ED-4DB2-BD59-A6C34878D82A}">
                    <a16:rowId xmlns:a16="http://schemas.microsoft.com/office/drawing/2014/main" val="1208601846"/>
                  </a:ext>
                </a:extLst>
              </a:tr>
              <a:tr h="3960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ISO 18000-5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Parâmetros para comunicações de sistemas com frequência de 5,8GHz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extLst>
                  <a:ext uri="{0D108BD9-81ED-4DB2-BD59-A6C34878D82A}">
                    <a16:rowId xmlns:a16="http://schemas.microsoft.com/office/drawing/2014/main" val="1277482359"/>
                  </a:ext>
                </a:extLst>
              </a:tr>
              <a:tr h="423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ISO 18000-6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Parâmetros para comunicações de sistemas com frequência de 860MHz até 960MHz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extLst>
                  <a:ext uri="{0D108BD9-81ED-4DB2-BD59-A6C34878D82A}">
                    <a16:rowId xmlns:a16="http://schemas.microsoft.com/office/drawing/2014/main" val="2036841972"/>
                  </a:ext>
                </a:extLst>
              </a:tr>
              <a:tr h="4133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ISO 18000-7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Parâmetros para comunicações de sistemas com frequência de 433MHz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extLst>
                  <a:ext uri="{0D108BD9-81ED-4DB2-BD59-A6C34878D82A}">
                    <a16:rowId xmlns:a16="http://schemas.microsoft.com/office/drawing/2014/main" val="4190114534"/>
                  </a:ext>
                </a:extLst>
              </a:tr>
              <a:tr h="423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ISO 11785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Padronização da frequência para o uso de dispositivos rastreadores em animais (134,2kHz)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extLst>
                  <a:ext uri="{0D108BD9-81ED-4DB2-BD59-A6C34878D82A}">
                    <a16:rowId xmlns:a16="http://schemas.microsoft.com/office/drawing/2014/main" val="2131315174"/>
                  </a:ext>
                </a:extLst>
              </a:tr>
              <a:tr h="423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ISO 14443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Padronização da frequência em cartões de identificação por proximidade (13,56MHz)</a:t>
                      </a:r>
                      <a:endParaRPr lang="pt-B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extLst>
                  <a:ext uri="{0D108BD9-81ED-4DB2-BD59-A6C34878D82A}">
                    <a16:rowId xmlns:a16="http://schemas.microsoft.com/office/drawing/2014/main" val="4169323675"/>
                  </a:ext>
                </a:extLst>
              </a:tr>
              <a:tr h="423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ISO 15693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Padronização da frequência em cartões de identificação por vizinhança (13,56MHz)</a:t>
                      </a:r>
                      <a:endParaRPr lang="pt-B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3403" marR="43403" marT="0" marB="0" anchor="ctr"/>
                </a:tc>
                <a:extLst>
                  <a:ext uri="{0D108BD9-81ED-4DB2-BD59-A6C34878D82A}">
                    <a16:rowId xmlns:a16="http://schemas.microsoft.com/office/drawing/2014/main" val="3586559079"/>
                  </a:ext>
                </a:extLst>
              </a:tr>
            </a:tbl>
          </a:graphicData>
        </a:graphic>
      </p:graphicFrame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A7275439-D547-4C40-9CF9-96AE2EA6E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5430">
        <p:fade/>
      </p:transition>
    </mc:Choice>
    <mc:Fallback>
      <p:transition spd="med" advTm="95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SEGURANÇA E PRIVACIDADE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3345761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Interceptação dos dados;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Clonagem de identificadores;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Interferências.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Codificação;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Criptografia;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Proteções Metálicas (gaiola Faraday);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Meios mistos de autenticação: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RFID + QR </a:t>
            </a:r>
            <a:r>
              <a:rPr lang="pt-BR" sz="2000" dirty="0" err="1"/>
              <a:t>Code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pic>
        <p:nvPicPr>
          <p:cNvPr id="10" name="Picture 2" descr="Resultado de imagem para interceptaÃ§Ã£o de dados">
            <a:extLst>
              <a:ext uri="{FF2B5EF4-FFF2-40B4-BE49-F238E27FC236}">
                <a16:creationId xmlns:a16="http://schemas.microsoft.com/office/drawing/2014/main" id="{6633D7B1-41F3-4EBA-831C-82515E45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87" y="1322362"/>
            <a:ext cx="3165713" cy="21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3F9A5AC-0CAA-40CE-A983-7C2A9CA73B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79" y="3378494"/>
            <a:ext cx="6186078" cy="3203737"/>
          </a:xfrm>
          <a:prstGeom prst="rect">
            <a:avLst/>
          </a:prstGeom>
        </p:spPr>
      </p:pic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6DE20712-BEAC-4AD1-8D6E-2305AB2F7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1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409">
        <p:fade/>
      </p:transition>
    </mc:Choice>
    <mc:Fallback>
      <p:transition spd="med" advTm="74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PRINCIPAIS APLICAÇÕES DO RFID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2979995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CONTROLE DE ACESSO: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Pedágios;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Estacionamentos.</a:t>
            </a:r>
          </a:p>
          <a:p>
            <a:pPr lvl="1"/>
            <a:endParaRPr lang="pt-BR" sz="2000" dirty="0"/>
          </a:p>
          <a:p>
            <a:r>
              <a:rPr lang="pt-BR" sz="2000" dirty="0"/>
              <a:t>BILHETAGEM ELETRÔNICA: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Cartão Transporte;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Cartões de crédito.</a:t>
            </a:r>
          </a:p>
        </p:txBody>
      </p:sp>
      <p:pic>
        <p:nvPicPr>
          <p:cNvPr id="12" name="Imagem 11" descr="Resultado de imagem para controle de acesso escolar">
            <a:extLst>
              <a:ext uri="{FF2B5EF4-FFF2-40B4-BE49-F238E27FC236}">
                <a16:creationId xmlns:a16="http://schemas.microsoft.com/office/drawing/2014/main" id="{29E846FE-D17A-41F8-8BB2-5F102A06A21F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22834" r="45934" b="6437"/>
          <a:stretch/>
        </p:blipFill>
        <p:spPr bwMode="auto">
          <a:xfrm>
            <a:off x="8459939" y="2125010"/>
            <a:ext cx="2927568" cy="32216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m 12" descr="Resultado de imagem para cartÃ£o transporte urbs">
            <a:extLst>
              <a:ext uri="{FF2B5EF4-FFF2-40B4-BE49-F238E27FC236}">
                <a16:creationId xmlns:a16="http://schemas.microsoft.com/office/drawing/2014/main" id="{0F5D16FB-5051-4B7F-9F30-149FB173C8F1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" r="13717" b="5658"/>
          <a:stretch/>
        </p:blipFill>
        <p:spPr bwMode="auto">
          <a:xfrm>
            <a:off x="4407971" y="3937093"/>
            <a:ext cx="3376057" cy="237457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The Beef Cattle Breeding Management">
            <a:extLst>
              <a:ext uri="{FF2B5EF4-FFF2-40B4-BE49-F238E27FC236}">
                <a16:creationId xmlns:a16="http://schemas.microsoft.com/office/drawing/2014/main" id="{D6C35C6C-94B2-40FF-A774-D8E82E81E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7" r="14329"/>
          <a:stretch/>
        </p:blipFill>
        <p:spPr bwMode="auto">
          <a:xfrm>
            <a:off x="5140880" y="1549199"/>
            <a:ext cx="3044994" cy="229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BB045FB6-6B00-45EA-B3E2-C608521C6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4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585">
        <p:fade/>
      </p:transition>
    </mc:Choice>
    <mc:Fallback>
      <p:transition spd="med" advTm="505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PRINCIPAIS APLICAÇÕES DO RFID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2979995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LOGÍSTICA: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Rastreabilidade</a:t>
            </a:r>
          </a:p>
        </p:txBody>
      </p:sp>
      <p:pic>
        <p:nvPicPr>
          <p:cNvPr id="8194" name="Picture 2" descr="https://www.mandae.com.br/blog/wp-content/uploads/2017/04/etiquetas-rfid-1024x498.png">
            <a:extLst>
              <a:ext uri="{FF2B5EF4-FFF2-40B4-BE49-F238E27FC236}">
                <a16:creationId xmlns:a16="http://schemas.microsoft.com/office/drawing/2014/main" id="{ADE2C142-1BA4-48C4-88D7-28E8D40C9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3893" r="11539" b="18490"/>
          <a:stretch/>
        </p:blipFill>
        <p:spPr bwMode="auto">
          <a:xfrm>
            <a:off x="5148991" y="2906125"/>
            <a:ext cx="6076755" cy="31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tiquetas-rfid-como-funcionam">
            <a:extLst>
              <a:ext uri="{FF2B5EF4-FFF2-40B4-BE49-F238E27FC236}">
                <a16:creationId xmlns:a16="http://schemas.microsoft.com/office/drawing/2014/main" id="{6CA722C7-8D5F-4820-9E05-0839E629A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59"/>
          <a:stretch/>
        </p:blipFill>
        <p:spPr bwMode="auto">
          <a:xfrm>
            <a:off x="966254" y="2427081"/>
            <a:ext cx="4124765" cy="277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82F709B9-4123-441D-B227-D3CC8BF3E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3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014">
        <p:fade/>
      </p:transition>
    </mc:Choice>
    <mc:Fallback>
      <p:transition spd="med" advTm="55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SISCOF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4935408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APLICAÇÃO WEB: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Linguagens de programação: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PHP, Python;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Programação para Web: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WordPress, HTML, JavaScript e CSS;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Servidores e Bancos de Dados;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Componentes de Hardware: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Arduino, WeMos D1, componentes eletrônicos;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Controles de acesso.</a:t>
            </a:r>
          </a:p>
        </p:txBody>
      </p:sp>
      <p:pic>
        <p:nvPicPr>
          <p:cNvPr id="10" name="Picture 2" descr="APACHE HTTP Server">
            <a:extLst>
              <a:ext uri="{FF2B5EF4-FFF2-40B4-BE49-F238E27FC236}">
                <a16:creationId xmlns:a16="http://schemas.microsoft.com/office/drawing/2014/main" id="{0BB499FD-DC50-45EA-8537-1FEFC23B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25" y="3702152"/>
            <a:ext cx="135255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HP">
            <a:extLst>
              <a:ext uri="{FF2B5EF4-FFF2-40B4-BE49-F238E27FC236}">
                <a16:creationId xmlns:a16="http://schemas.microsoft.com/office/drawing/2014/main" id="{96C48754-792A-441D-A373-EA65F39C5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09" y="5584491"/>
            <a:ext cx="10572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MySQL">
            <a:extLst>
              <a:ext uri="{FF2B5EF4-FFF2-40B4-BE49-F238E27FC236}">
                <a16:creationId xmlns:a16="http://schemas.microsoft.com/office/drawing/2014/main" id="{94E4B6EB-59A2-4A31-AD3D-6EEDCF2A2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750" y="1750631"/>
            <a:ext cx="1574917" cy="107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PHP MyADMIN">
            <a:extLst>
              <a:ext uri="{FF2B5EF4-FFF2-40B4-BE49-F238E27FC236}">
                <a16:creationId xmlns:a16="http://schemas.microsoft.com/office/drawing/2014/main" id="{A1859266-2099-4C25-BD99-BDEBB8714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595" y="4937693"/>
            <a:ext cx="2275098" cy="134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FileZilla">
            <a:extLst>
              <a:ext uri="{FF2B5EF4-FFF2-40B4-BE49-F238E27FC236}">
                <a16:creationId xmlns:a16="http://schemas.microsoft.com/office/drawing/2014/main" id="{6A23B0A7-8B71-4B26-85D4-FB9197EC3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002" y="5000711"/>
            <a:ext cx="1109330" cy="110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WordPress">
            <a:extLst>
              <a:ext uri="{FF2B5EF4-FFF2-40B4-BE49-F238E27FC236}">
                <a16:creationId xmlns:a16="http://schemas.microsoft.com/office/drawing/2014/main" id="{8ACD5FB7-5D59-4F46-B93E-74EED91DE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882" y="3201186"/>
            <a:ext cx="1731733" cy="107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Arduino">
            <a:extLst>
              <a:ext uri="{FF2B5EF4-FFF2-40B4-BE49-F238E27FC236}">
                <a16:creationId xmlns:a16="http://schemas.microsoft.com/office/drawing/2014/main" id="{E4278BF8-6B27-4F07-8BDF-94423C9A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87" y="4541494"/>
            <a:ext cx="962138" cy="65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wamp">
            <a:extLst>
              <a:ext uri="{FF2B5EF4-FFF2-40B4-BE49-F238E27FC236}">
                <a16:creationId xmlns:a16="http://schemas.microsoft.com/office/drawing/2014/main" id="{CEDC37BD-E493-48F6-9E67-E7D386CF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87" y="4901690"/>
            <a:ext cx="814880" cy="81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Sublime Text 3">
            <a:extLst>
              <a:ext uri="{FF2B5EF4-FFF2-40B4-BE49-F238E27FC236}">
                <a16:creationId xmlns:a16="http://schemas.microsoft.com/office/drawing/2014/main" id="{2F9AF8BE-D8C5-45E2-B827-A43BB946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43" y="4617120"/>
            <a:ext cx="606721" cy="60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EE19BFB-9541-447A-99AD-3F9B87BC4E7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517" y="5327835"/>
            <a:ext cx="1505254" cy="854486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C10F27AE-B44E-46AC-99E3-FD31D1807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4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2886">
        <p:fade/>
      </p:transition>
    </mc:Choice>
    <mc:Fallback>
      <p:transition spd="med" advTm="92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INTEGRAÇÃO SISCOF / ARDUINO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3078471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ARDUINO UNO;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WeMos D1 (</a:t>
            </a:r>
            <a:r>
              <a:rPr lang="pt-BR" sz="2000" dirty="0" err="1"/>
              <a:t>esp</a:t>
            </a:r>
            <a:r>
              <a:rPr lang="pt-BR" sz="2000" dirty="0"/>
              <a:t> 8266).</a:t>
            </a:r>
          </a:p>
        </p:txBody>
      </p:sp>
      <p:pic>
        <p:nvPicPr>
          <p:cNvPr id="10" name="Imagem 9" descr="arduino uno">
            <a:extLst>
              <a:ext uri="{FF2B5EF4-FFF2-40B4-BE49-F238E27FC236}">
                <a16:creationId xmlns:a16="http://schemas.microsoft.com/office/drawing/2014/main" id="{086DD7F2-BC86-421C-B379-653237095D7D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5" t="5840" r="22314" b="5257"/>
          <a:stretch/>
        </p:blipFill>
        <p:spPr bwMode="auto">
          <a:xfrm>
            <a:off x="1623845" y="2770056"/>
            <a:ext cx="4114804" cy="3303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47FC93E-503C-46DE-B90B-66EC124A8570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" b="5014"/>
          <a:stretch/>
        </p:blipFill>
        <p:spPr bwMode="auto">
          <a:xfrm>
            <a:off x="6823841" y="2770057"/>
            <a:ext cx="3744314" cy="33035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6C723E66-6616-407F-8D70-04ECE09E1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7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299">
        <p:fade/>
      </p:transition>
    </mc:Choice>
    <mc:Fallback>
      <p:transition spd="med" advTm="27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INTEGRAÇÃO SISCOF / ARDUINO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3078471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MÓDULO RFID (RC522):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Display LCD 16x2.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41D599C-1655-46CC-9F57-EAE5E06B2ABD}"/>
              </a:ext>
            </a:extLst>
          </p:cNvPr>
          <p:cNvPicPr/>
          <p:nvPr/>
        </p:nvPicPr>
        <p:blipFill rotWithShape="1">
          <a:blip r:embed="rId7"/>
          <a:srcRect l="20575" t="20560" r="46730" b="23421"/>
          <a:stretch/>
        </p:blipFill>
        <p:spPr bwMode="auto">
          <a:xfrm>
            <a:off x="2085956" y="2665705"/>
            <a:ext cx="3336706" cy="30598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EB59042-3DE2-4FAB-810E-8C13BD8BDD8E}"/>
              </a:ext>
            </a:extLst>
          </p:cNvPr>
          <p:cNvPicPr/>
          <p:nvPr/>
        </p:nvPicPr>
        <p:blipFill rotWithShape="1">
          <a:blip r:embed="rId8"/>
          <a:srcRect t="26400" b="26600"/>
          <a:stretch/>
        </p:blipFill>
        <p:spPr bwMode="auto">
          <a:xfrm>
            <a:off x="6430814" y="3305909"/>
            <a:ext cx="4222606" cy="1984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79BCC508-C66B-4EBE-B9C3-F5047B068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8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078">
        <p:fade/>
      </p:transition>
    </mc:Choice>
    <mc:Fallback>
      <p:transition spd="med" advTm="340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INTEGRAÇÃO SISCOF / ARDUINO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3078471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PADRÃO RC522: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Módulo leitor RFID baseado no chip MFRC522 da empresa NXP;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Frequência de 13,56MHz;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Baixo Consumo;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Tamanho Reduzido</a:t>
            </a:r>
          </a:p>
        </p:txBody>
      </p:sp>
      <p:pic>
        <p:nvPicPr>
          <p:cNvPr id="9218" name="Picture 2" descr="Resultado de imagem para RC522">
            <a:extLst>
              <a:ext uri="{FF2B5EF4-FFF2-40B4-BE49-F238E27FC236}">
                <a16:creationId xmlns:a16="http://schemas.microsoft.com/office/drawing/2014/main" id="{9A4D18DA-3720-4BB3-84BC-D981FDAE2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701" y="2766792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D1127BF8-859D-4279-A19F-A6BFF05D3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8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730">
        <p:fade/>
      </p:transition>
    </mc:Choice>
    <mc:Fallback>
      <p:transition spd="med" advTm="387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PROGRAMAÇÃO DO ARDUINO / WEMOS D1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2318820" y="609471"/>
            <a:ext cx="424375" cy="424375"/>
          </a:xfrm>
          <a:prstGeom prst="rect">
            <a:avLst/>
          </a:prstGeom>
        </p:spPr>
      </p:pic>
      <p:pic>
        <p:nvPicPr>
          <p:cNvPr id="9" name="Imagem 8" descr="https://uploads.filipeflop.com/2014/09/IDE_Original_Fundo_Branco.jpg">
            <a:extLst>
              <a:ext uri="{FF2B5EF4-FFF2-40B4-BE49-F238E27FC236}">
                <a16:creationId xmlns:a16="http://schemas.microsoft.com/office/drawing/2014/main" id="{4A5D76D4-3243-4B80-9327-CC5C3786F8A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243" y="1177709"/>
            <a:ext cx="5467514" cy="514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49D9B57-1043-43DB-99A2-FFE62D780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7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505">
        <p:fade/>
      </p:transition>
    </mc:Choice>
    <mc:Fallback>
      <p:transition spd="med" advTm="345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4541522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TEMA: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SisCoF: Sistema para Controle de Frotas: Utilização da tecnologia para controlar os dados de uma frota.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RFID, Redes, Bancos de Dados.</a:t>
            </a:r>
          </a:p>
          <a:p>
            <a:endParaRPr lang="pt-BR" sz="2000" dirty="0"/>
          </a:p>
          <a:p>
            <a:r>
              <a:rPr lang="pt-BR" sz="2000" dirty="0"/>
              <a:t>DELIMITAÇÃO DO ESTUDO: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Estudar as tecnologias que podem ser empregadas no processo do controle dos dados de uma frota.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Desenvolver o protótipo de um sistema de controle dos dados de uma frota</a:t>
            </a:r>
            <a:r>
              <a:rPr lang="pt-BR" sz="2000" i="1" dirty="0"/>
              <a:t>.</a:t>
            </a:r>
          </a:p>
          <a:p>
            <a:endParaRPr lang="pt-BR" sz="2000" i="1" dirty="0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D2FCB26A-01AF-4A20-BFAC-04E9C4D40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0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607">
        <p:fade/>
      </p:transition>
    </mc:Choice>
    <mc:Fallback>
      <p:transition spd="med" advTm="4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REDES E COMUNICAÇÃO SERIAL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3078471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LAN;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WLAN: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Segurança;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Comunicação Serial;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A2FCC24E-97F0-4BF8-8622-B65A08144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5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325">
        <p:fade/>
      </p:transition>
    </mc:Choice>
    <mc:Fallback>
      <p:transition spd="med" advTm="51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MÓDULO: VALIDADOR VEICULAR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3078471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Fica instalado no carro e serve para validar a reserva do veículo para determinado condutor.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Acessa o sistema, através de conexão Wi-Fi (WLAN).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4CFFE662-BF2F-4C9D-8469-E83BC723C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016793"/>
              </p:ext>
            </p:extLst>
          </p:nvPr>
        </p:nvGraphicFramePr>
        <p:xfrm>
          <a:off x="6696222" y="3013065"/>
          <a:ext cx="4093698" cy="280572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061769">
                  <a:extLst>
                    <a:ext uri="{9D8B030D-6E8A-4147-A177-3AD203B41FA5}">
                      <a16:colId xmlns:a16="http://schemas.microsoft.com/office/drawing/2014/main" val="2370063571"/>
                    </a:ext>
                  </a:extLst>
                </a:gridCol>
                <a:gridCol w="2031929">
                  <a:extLst>
                    <a:ext uri="{9D8B030D-6E8A-4147-A177-3AD203B41FA5}">
                      <a16:colId xmlns:a16="http://schemas.microsoft.com/office/drawing/2014/main" val="3156930625"/>
                    </a:ext>
                  </a:extLst>
                </a:gridCol>
              </a:tblGrid>
              <a:tr h="350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 dirty="0">
                          <a:effectLst/>
                        </a:rPr>
                        <a:t>De: Porta WeMos</a:t>
                      </a:r>
                      <a:endParaRPr lang="pt-BR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Para: Porta RFID</a:t>
                      </a:r>
                      <a:endParaRPr lang="pt-BR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extLst>
                  <a:ext uri="{0D108BD9-81ED-4DB2-BD59-A6C34878D82A}">
                    <a16:rowId xmlns:a16="http://schemas.microsoft.com/office/drawing/2014/main" val="3348985533"/>
                  </a:ext>
                </a:extLst>
              </a:tr>
              <a:tr h="350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D10 / SS</a:t>
                      </a:r>
                      <a:endParaRPr lang="pt-BR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SDA</a:t>
                      </a:r>
                      <a:endParaRPr lang="pt-BR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extLst>
                  <a:ext uri="{0D108BD9-81ED-4DB2-BD59-A6C34878D82A}">
                    <a16:rowId xmlns:a16="http://schemas.microsoft.com/office/drawing/2014/main" val="1688939428"/>
                  </a:ext>
                </a:extLst>
              </a:tr>
              <a:tr h="350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D11 / MOSI</a:t>
                      </a:r>
                      <a:endParaRPr lang="pt-BR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MOSI</a:t>
                      </a:r>
                      <a:endParaRPr lang="pt-BR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extLst>
                  <a:ext uri="{0D108BD9-81ED-4DB2-BD59-A6C34878D82A}">
                    <a16:rowId xmlns:a16="http://schemas.microsoft.com/office/drawing/2014/main" val="738381555"/>
                  </a:ext>
                </a:extLst>
              </a:tr>
              <a:tr h="350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D12 / MISO</a:t>
                      </a:r>
                      <a:endParaRPr lang="pt-BR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 dirty="0">
                          <a:effectLst/>
                        </a:rPr>
                        <a:t>MISO</a:t>
                      </a:r>
                      <a:endParaRPr lang="pt-BR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extLst>
                  <a:ext uri="{0D108BD9-81ED-4DB2-BD59-A6C34878D82A}">
                    <a16:rowId xmlns:a16="http://schemas.microsoft.com/office/drawing/2014/main" val="2870147519"/>
                  </a:ext>
                </a:extLst>
              </a:tr>
              <a:tr h="350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D13 / SCK</a:t>
                      </a:r>
                      <a:endParaRPr lang="pt-BR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SCK</a:t>
                      </a:r>
                      <a:endParaRPr lang="pt-BR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extLst>
                  <a:ext uri="{0D108BD9-81ED-4DB2-BD59-A6C34878D82A}">
                    <a16:rowId xmlns:a16="http://schemas.microsoft.com/office/drawing/2014/main" val="1759127096"/>
                  </a:ext>
                </a:extLst>
              </a:tr>
              <a:tr h="350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GND</a:t>
                      </a:r>
                      <a:endParaRPr lang="pt-BR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GND</a:t>
                      </a:r>
                      <a:endParaRPr lang="pt-BR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extLst>
                  <a:ext uri="{0D108BD9-81ED-4DB2-BD59-A6C34878D82A}">
                    <a16:rowId xmlns:a16="http://schemas.microsoft.com/office/drawing/2014/main" val="4120135894"/>
                  </a:ext>
                </a:extLst>
              </a:tr>
              <a:tr h="350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3,3V</a:t>
                      </a:r>
                      <a:endParaRPr lang="pt-BR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 dirty="0">
                          <a:effectLst/>
                        </a:rPr>
                        <a:t>3,3V</a:t>
                      </a:r>
                      <a:endParaRPr lang="pt-BR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extLst>
                  <a:ext uri="{0D108BD9-81ED-4DB2-BD59-A6C34878D82A}">
                    <a16:rowId xmlns:a16="http://schemas.microsoft.com/office/drawing/2014/main" val="3553525262"/>
                  </a:ext>
                </a:extLst>
              </a:tr>
              <a:tr h="3507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Reset</a:t>
                      </a:r>
                      <a:endParaRPr lang="pt-BR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700" dirty="0">
                          <a:effectLst/>
                        </a:rPr>
                        <a:t>Reset</a:t>
                      </a:r>
                      <a:endParaRPr lang="pt-BR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12" marR="53812" marT="0" marB="0" anchor="ctr"/>
                </a:tc>
                <a:extLst>
                  <a:ext uri="{0D108BD9-81ED-4DB2-BD59-A6C34878D82A}">
                    <a16:rowId xmlns:a16="http://schemas.microsoft.com/office/drawing/2014/main" val="3331269067"/>
                  </a:ext>
                </a:extLst>
              </a:tr>
            </a:tbl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62A3443F-BDB4-4124-AE2B-2FD486498D07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15454" r="22878" b="23919"/>
          <a:stretch/>
        </p:blipFill>
        <p:spPr bwMode="auto">
          <a:xfrm rot="16200000">
            <a:off x="2459797" y="2120004"/>
            <a:ext cx="2877516" cy="45918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E35B326E-1A27-4A91-B39F-844976954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5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029">
        <p:fade/>
      </p:transition>
    </mc:Choice>
    <mc:Fallback>
      <p:transition spd="med" advTm="36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MÓDULO: CONTROLE DE ACESSO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3078471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Fica instalado em local próximo à barreira que controla o acesso, como cancelas e portões, para comandar as ações para liberação da passagem.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Acessa o sistema através da comunicação serial de um computador que se comunica com a rede local.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BDA8EAB-5F9A-4A00-97F2-ABF96DD1458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7230" r="8674" b="9040"/>
          <a:stretch/>
        </p:blipFill>
        <p:spPr bwMode="auto">
          <a:xfrm rot="16200000">
            <a:off x="6772633" y="1586366"/>
            <a:ext cx="3207385" cy="5774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E910C99-BA00-4B06-8AB3-DB1C079062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72" y="3173367"/>
            <a:ext cx="3953427" cy="2600688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7FA2D813-5145-47EF-A422-D296C85F0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2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902">
        <p:fade/>
      </p:transition>
    </mc:Choice>
    <mc:Fallback>
      <p:transition spd="med" advTm="379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hlinkClick r:id="rId4"/>
            <a:extLst>
              <a:ext uri="{FF2B5EF4-FFF2-40B4-BE49-F238E27FC236}">
                <a16:creationId xmlns:a16="http://schemas.microsoft.com/office/drawing/2014/main" id="{43BD77AE-B920-4554-B7E5-C419CA540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38" y="1320295"/>
            <a:ext cx="7009524" cy="1739682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E237C0D-A67C-44A1-8704-717E7A16DDB1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F871C0F-9A59-44CB-B65E-3933B235B0C7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82BEF19-939C-4A39-9881-21FD93F66319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FE06C6E-B284-4A0B-9C63-7C40EFF7C1CA}"/>
              </a:ext>
            </a:extLst>
          </p:cNvPr>
          <p:cNvSpPr/>
          <p:nvPr/>
        </p:nvSpPr>
        <p:spPr>
          <a:xfrm>
            <a:off x="2630651" y="2812622"/>
            <a:ext cx="9000000" cy="36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04F869A-3125-451E-907F-2E8391E9AD2B}"/>
              </a:ext>
            </a:extLst>
          </p:cNvPr>
          <p:cNvSpPr/>
          <p:nvPr/>
        </p:nvSpPr>
        <p:spPr>
          <a:xfrm>
            <a:off x="2475920" y="2757261"/>
            <a:ext cx="144000" cy="14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30C9C24-952B-49A6-B3EB-75E9B0888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7118">
        <p:fade/>
      </p:transition>
    </mc:Choice>
    <mc:Fallback>
      <p:transition spd="med" advTm="107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CONCLUSÃO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4555582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CONVERGÊNCIA DAS TECNOLOGIAS: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/>
              <a:t>Programação de microcontroladores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/>
              <a:t>Criação de </a:t>
            </a:r>
            <a:r>
              <a:rPr lang="pt-BR" i="1" dirty="0"/>
              <a:t>sites</a:t>
            </a:r>
            <a:r>
              <a:rPr lang="pt-BR" dirty="0"/>
              <a:t> e aplicações </a:t>
            </a:r>
            <a:r>
              <a:rPr lang="pt-BR" i="1" dirty="0"/>
              <a:t>web:</a:t>
            </a:r>
            <a:r>
              <a:rPr lang="pt-BR" dirty="0"/>
              <a:t> desde comunicação serial, até integração de dispositivos através de redes </a:t>
            </a:r>
            <a:r>
              <a:rPr lang="pt-BR" i="1" dirty="0"/>
              <a:t>wireless</a:t>
            </a:r>
            <a:r>
              <a:rPr lang="pt-BR" dirty="0"/>
              <a:t> e de celular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Tarefas as tornando mais dinâmicas e eficientes</a:t>
            </a:r>
          </a:p>
          <a:p>
            <a:pPr lvl="1"/>
            <a:endParaRPr lang="pt-B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RFID: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/>
              <a:t>Proporcionar maior </a:t>
            </a:r>
            <a:r>
              <a:rPr lang="pt-BR" dirty="0">
                <a:solidFill>
                  <a:schemeClr val="tx2"/>
                </a:solidFill>
              </a:rPr>
              <a:t>facilidade de controle de tarefas, rastreabilidade de objetos e de animais.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/>
              <a:t>No Brasil, esta tecnologia é muito usada na </a:t>
            </a:r>
            <a:r>
              <a:rPr lang="pt-BR" dirty="0">
                <a:solidFill>
                  <a:schemeClr val="tx2"/>
                </a:solidFill>
              </a:rPr>
              <a:t>cobrança automática</a:t>
            </a:r>
            <a:r>
              <a:rPr lang="pt-BR" dirty="0"/>
              <a:t> em pedágios e estacionamentos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dirty="0"/>
              <a:t>Vantagem: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dirty="0"/>
              <a:t>Possibilidade de coleta e busca de dados </a:t>
            </a:r>
            <a:r>
              <a:rPr lang="pt-BR" dirty="0">
                <a:solidFill>
                  <a:schemeClr val="tx2"/>
                </a:solidFill>
              </a:rPr>
              <a:t>sem uma intervenção humana direta;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t-BR" dirty="0"/>
              <a:t>Sistema que pode mudar a maneira como empresas tratam os dados de suas frotas, </a:t>
            </a:r>
            <a:r>
              <a:rPr lang="pt-BR" dirty="0">
                <a:solidFill>
                  <a:schemeClr val="tx2"/>
                </a:solidFill>
              </a:rPr>
              <a:t>melhorando o fluxo dos dados e otimizando os custos</a:t>
            </a:r>
            <a:r>
              <a:rPr lang="pt-BR" dirty="0"/>
              <a:t>.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1E8107C9-DDC0-4D0E-AA22-172257DD7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8192">
        <p:fade/>
      </p:transition>
    </mc:Choice>
    <mc:Fallback>
      <p:transition spd="med" advTm="118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TRABALHOS FUTUROS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3795916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Melhorias do sistema proposto: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Arquivo externo de configuração (</a:t>
            </a:r>
            <a:r>
              <a:rPr lang="pt-BR" sz="2000" dirty="0" err="1"/>
              <a:t>siscof.conf</a:t>
            </a:r>
            <a:r>
              <a:rPr lang="pt-BR" sz="2000" dirty="0"/>
              <a:t>);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2"/>
                </a:solidFill>
              </a:rPr>
              <a:t>Telemetria</a:t>
            </a:r>
            <a:r>
              <a:rPr lang="pt-BR" sz="2000" dirty="0"/>
              <a:t> em tempo real;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2"/>
                </a:solidFill>
              </a:rPr>
              <a:t>Geolocalização</a:t>
            </a:r>
            <a:r>
              <a:rPr lang="pt-BR" sz="2000" dirty="0"/>
              <a:t>: Google Maps (por exemplo);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Sistema proposto como referencia para estudos de redes móveis (4G e 5G);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Investimento e aprimoramento para escala comercial;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32095067-A0BD-4B4A-9ADB-E4DE26B3F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4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7290">
        <p:fade/>
      </p:transition>
    </mc:Choice>
    <mc:Fallback>
      <p:transition spd="med" advTm="872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lão de Pensamento: Nuvem 6">
            <a:extLst>
              <a:ext uri="{FF2B5EF4-FFF2-40B4-BE49-F238E27FC236}">
                <a16:creationId xmlns:a16="http://schemas.microsoft.com/office/drawing/2014/main" id="{6D4F1319-35F8-4592-8E47-C1546EAD4920}"/>
              </a:ext>
            </a:extLst>
          </p:cNvPr>
          <p:cNvSpPr/>
          <p:nvPr/>
        </p:nvSpPr>
        <p:spPr>
          <a:xfrm flipH="1">
            <a:off x="1200443" y="1685015"/>
            <a:ext cx="6152427" cy="3239999"/>
          </a:xfrm>
          <a:prstGeom prst="cloudCallout">
            <a:avLst>
              <a:gd name="adj1" fmla="val -66563"/>
              <a:gd name="adj2" fmla="val -2889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DÚVIDAS?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4752517" y="609471"/>
            <a:ext cx="424375" cy="424375"/>
          </a:xfrm>
          <a:prstGeom prst="rect">
            <a:avLst/>
          </a:prstGeom>
        </p:spPr>
      </p:pic>
      <p:pic>
        <p:nvPicPr>
          <p:cNvPr id="13314" name="Picture 2" descr="Resultado de imagem para duvida">
            <a:extLst>
              <a:ext uri="{FF2B5EF4-FFF2-40B4-BE49-F238E27FC236}">
                <a16:creationId xmlns:a16="http://schemas.microsoft.com/office/drawing/2014/main" id="{75118DCC-6614-47E0-A67C-0005AA08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484" y="1103142"/>
            <a:ext cx="5297643" cy="52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m relacionada">
            <a:extLst>
              <a:ext uri="{FF2B5EF4-FFF2-40B4-BE49-F238E27FC236}">
                <a16:creationId xmlns:a16="http://schemas.microsoft.com/office/drawing/2014/main" id="{DE7230A2-5401-4056-82AD-C49BEAB78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41" y="2215063"/>
            <a:ext cx="2359542" cy="21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945051D-87E9-4458-92A5-204ED6A40F5D}"/>
              </a:ext>
            </a:extLst>
          </p:cNvPr>
          <p:cNvSpPr txBox="1"/>
          <p:nvPr/>
        </p:nvSpPr>
        <p:spPr>
          <a:xfrm>
            <a:off x="5336745" y="2948415"/>
            <a:ext cx="5819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B6D9A56-46FA-43F7-9A17-BB48BFEB6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6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98">
        <p:fade/>
      </p:transition>
    </mc:Choice>
    <mc:Fallback>
      <p:transition spd="med" advTm="49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28C4CFD-1762-43CA-A756-FD4D676E55E5}"/>
              </a:ext>
            </a:extLst>
          </p:cNvPr>
          <p:cNvSpPr/>
          <p:nvPr/>
        </p:nvSpPr>
        <p:spPr>
          <a:xfrm>
            <a:off x="3404382" y="1041009"/>
            <a:ext cx="5472332" cy="202651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19FC98-4565-4AC0-A8E6-C3121E972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22" y="1485282"/>
            <a:ext cx="5155555" cy="12825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69194" y="3343582"/>
            <a:ext cx="11453611" cy="900605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2800" b="1" dirty="0"/>
              <a:t>Obrigado!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00259" y="5224120"/>
            <a:ext cx="7391481" cy="90060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BR" dirty="0"/>
              <a:t>Marcus Vinícius Sanches Ribeiro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85000"/>
                  </a:schemeClr>
                </a:solidFill>
              </a:rPr>
              <a:t>Tecnologia em sistemas de telecomunicações</a:t>
            </a:r>
            <a:r>
              <a:rPr lang="pt-BR" sz="1800" b="0" i="0" dirty="0">
                <a:solidFill>
                  <a:schemeClr val="tx1">
                    <a:lumMod val="85000"/>
                  </a:schemeClr>
                </a:solidFill>
              </a:rPr>
              <a:t>| DAELN | UTFPR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1800" b="0" i="0" dirty="0">
                <a:solidFill>
                  <a:schemeClr val="tx1">
                    <a:lumMod val="85000"/>
                  </a:schemeClr>
                </a:solidFill>
              </a:rPr>
              <a:t>2019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56EC431-D9A3-400C-BC3E-39A7EBC5D574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DA10B51-2527-44ED-A83F-0207013F5BB8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27566AB-59BA-4620-94C6-64C85FDFA396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D590A5B-CFB1-47A2-9510-3D62A2F28B4F}"/>
              </a:ext>
            </a:extLst>
          </p:cNvPr>
          <p:cNvSpPr/>
          <p:nvPr/>
        </p:nvSpPr>
        <p:spPr>
          <a:xfrm>
            <a:off x="3459720" y="2558507"/>
            <a:ext cx="5328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82DCD36-75DF-4680-AE0B-7D4BC7D7E063}"/>
              </a:ext>
            </a:extLst>
          </p:cNvPr>
          <p:cNvSpPr/>
          <p:nvPr/>
        </p:nvSpPr>
        <p:spPr>
          <a:xfrm>
            <a:off x="2693474" y="2576507"/>
            <a:ext cx="896400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290B22A-96D2-490E-81E3-0F8DE4C43BB4}"/>
              </a:ext>
            </a:extLst>
          </p:cNvPr>
          <p:cNvSpPr/>
          <p:nvPr/>
        </p:nvSpPr>
        <p:spPr>
          <a:xfrm>
            <a:off x="2533673" y="2526563"/>
            <a:ext cx="144000" cy="14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A87E37D4-1480-4902-A0B0-7D47618AC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0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993">
        <p:fade/>
      </p:transition>
    </mc:Choice>
    <mc:Fallback>
      <p:transition spd="med" advTm="22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4541522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PROBLEMA: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Empresas em geral que controlam os dados de suas frotas;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Controlam, mas utilizam métodos manuais;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Formulários em Papel;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Sem relatórios em tempo real.</a:t>
            </a:r>
          </a:p>
          <a:p>
            <a:endParaRPr lang="pt-BR" sz="2000" dirty="0"/>
          </a:p>
          <a:p>
            <a:r>
              <a:rPr lang="pt-BR" sz="2000" dirty="0"/>
              <a:t>JUSTIFICATIVA: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Analise das principais dificuldades que possam existir, com a coleta e tabulação manual dos dados referentes à frota de empresas;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Apresentação de uma solução que possa levar o controle dos dados da frota, diretamente para os meios eletrônicos / digitais.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pic>
        <p:nvPicPr>
          <p:cNvPr id="10" name="Áudio 9">
            <a:hlinkClick r:id="" action="ppaction://media"/>
            <a:extLst>
              <a:ext uri="{FF2B5EF4-FFF2-40B4-BE49-F238E27FC236}">
                <a16:creationId xmlns:a16="http://schemas.microsoft.com/office/drawing/2014/main" id="{B0271D0B-FEA0-4BA9-9A0E-B47F4D8B8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2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622">
        <p:fade/>
      </p:transition>
    </mc:Choice>
    <mc:Fallback>
      <p:transition spd="med" advTm="536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4541522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OBJETIVOS ESPECÍFICOS: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Análise dos processos utilizados atualmente na empresa para coleta e armazenamento de dados;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Propor a aplicação de ferramentas adequadas para os processos de coleta e armazenamento de dados em bancos de dados ou serviços de nuvem;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Propor o desenvolvimento de um sistema que realize a coleta e o controle dos dados;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Reduzir os custos do processo;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Mais eficácia e precisão dos dados coletados;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Apelo ambiental.</a:t>
            </a:r>
          </a:p>
          <a:p>
            <a:endParaRPr lang="pt-BR" sz="2000" dirty="0"/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5887DC54-B910-4910-A374-FC8E075FE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1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953">
        <p:fade/>
      </p:transition>
    </mc:Choice>
    <mc:Fallback>
      <p:transition spd="med" advTm="59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QUE O MERCADO JÁ OFERECE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2965942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4424" y="1659988"/>
            <a:ext cx="93831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SISTEMA ÚNICO PARA CONTROLE DA FROTA: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Gastos;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Consumo;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Deslocamento;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Sinistros;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Multas;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Manutenções em geral;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Controle de acesso.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Não foi possível encontrar um sistema que atendesse a todos os requisitos descritos.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CDC69008-E44A-49F4-B9DF-81424DA2A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3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320">
        <p:fade/>
      </p:transition>
    </mc:Choice>
    <mc:Fallback>
      <p:transition spd="med" advTm="42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C0B79741-4790-4109-BFEA-7CA2929F5E5F}"/>
              </a:ext>
            </a:extLst>
          </p:cNvPr>
          <p:cNvSpPr txBox="1"/>
          <p:nvPr/>
        </p:nvSpPr>
        <p:spPr>
          <a:xfrm>
            <a:off x="1303605" y="660072"/>
            <a:ext cx="9584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QUE O MERCADO JÁ OFERECE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SISTEMA DE RASTREAMENTO VEICULAR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Monitoramento dos dados do veículo e rastreamento com uso de GPS.</a:t>
            </a:r>
          </a:p>
        </p:txBody>
      </p:sp>
      <p:pic>
        <p:nvPicPr>
          <p:cNvPr id="9" name="Imagem 8" descr="cobli monitoramento eventos - Sistema de rastreamento, telemetria e gestÃ£o de frotas">
            <a:extLst>
              <a:ext uri="{FF2B5EF4-FFF2-40B4-BE49-F238E27FC236}">
                <a16:creationId xmlns:a16="http://schemas.microsoft.com/office/drawing/2014/main" id="{4B564669-70FF-44C5-8CC7-597B0E26665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t="6672" b="22287"/>
          <a:stretch/>
        </p:blipFill>
        <p:spPr bwMode="auto">
          <a:xfrm>
            <a:off x="2156345" y="2367874"/>
            <a:ext cx="7564431" cy="38263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áfico 10" descr="Sem fio">
            <a:extLst>
              <a:ext uri="{FF2B5EF4-FFF2-40B4-BE49-F238E27FC236}">
                <a16:creationId xmlns:a16="http://schemas.microsoft.com/office/drawing/2014/main" id="{5D29E2E0-79B7-41B1-A806-909C8A4388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00000">
            <a:off x="2965942" y="609471"/>
            <a:ext cx="424375" cy="424375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7EE5607-45E4-4AF4-8389-54822E83D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9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837">
        <p:fade/>
      </p:transition>
    </mc:Choice>
    <mc:Fallback>
      <p:transition spd="med" advTm="538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QUE O MERCADO JÁ OFERECE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Abertura de cancelas / portões e controle de acesso.</a:t>
            </a:r>
          </a:p>
        </p:txBody>
      </p:sp>
      <p:pic>
        <p:nvPicPr>
          <p:cNvPr id="10" name="Imagem 9" descr="Resultado de imagem para controle de acesso intelbras">
            <a:extLst>
              <a:ext uri="{FF2B5EF4-FFF2-40B4-BE49-F238E27FC236}">
                <a16:creationId xmlns:a16="http://schemas.microsoft.com/office/drawing/2014/main" id="{92395866-941B-4C49-8F70-2F315108B06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r="41647" b="5059"/>
          <a:stretch/>
        </p:blipFill>
        <p:spPr bwMode="auto">
          <a:xfrm>
            <a:off x="9393112" y="2786540"/>
            <a:ext cx="1793063" cy="2392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 descr="Resultado de imagem para adesivo conectcar">
            <a:extLst>
              <a:ext uri="{FF2B5EF4-FFF2-40B4-BE49-F238E27FC236}">
                <a16:creationId xmlns:a16="http://schemas.microsoft.com/office/drawing/2014/main" id="{BB9B265A-026D-4779-A10D-31515FE4AC42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2355" r="9729" b="12872"/>
          <a:stretch/>
        </p:blipFill>
        <p:spPr bwMode="auto">
          <a:xfrm>
            <a:off x="1065883" y="3982563"/>
            <a:ext cx="2860040" cy="16306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m 11" descr="Sem Parar">
            <a:extLst>
              <a:ext uri="{FF2B5EF4-FFF2-40B4-BE49-F238E27FC236}">
                <a16:creationId xmlns:a16="http://schemas.microsoft.com/office/drawing/2014/main" id="{5923E46E-34C7-4A2F-AFB8-1AC0E5006BEE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6467" r="2085" b="5982"/>
          <a:stretch/>
        </p:blipFill>
        <p:spPr bwMode="auto">
          <a:xfrm>
            <a:off x="4504157" y="2736079"/>
            <a:ext cx="4141904" cy="26146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m 12" descr="Resultado de imagem para tag conectcar">
            <a:extLst>
              <a:ext uri="{FF2B5EF4-FFF2-40B4-BE49-F238E27FC236}">
                <a16:creationId xmlns:a16="http://schemas.microsoft.com/office/drawing/2014/main" id="{F641B59F-04DA-4411-896F-ED045FA5219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78" y="2323318"/>
            <a:ext cx="2584450" cy="16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áfico 13" descr="Sem fio">
            <a:extLst>
              <a:ext uri="{FF2B5EF4-FFF2-40B4-BE49-F238E27FC236}">
                <a16:creationId xmlns:a16="http://schemas.microsoft.com/office/drawing/2014/main" id="{48C14E95-D9BF-413B-891E-4CF6826820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00000">
            <a:off x="2965942" y="609471"/>
            <a:ext cx="424375" cy="424375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45A29D1-C070-417A-8F9B-905A5F74C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199">
        <p:fade/>
      </p:transition>
    </mc:Choice>
    <mc:Fallback>
      <p:transition spd="med" advTm="241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4D987594-BFFB-4D4D-8FC0-F2CEF4E68FB3}"/>
              </a:ext>
            </a:extLst>
          </p:cNvPr>
          <p:cNvSpPr/>
          <p:nvPr/>
        </p:nvSpPr>
        <p:spPr>
          <a:xfrm>
            <a:off x="299544" y="1298714"/>
            <a:ext cx="11540359" cy="461666"/>
          </a:xfrm>
          <a:prstGeom prst="rect">
            <a:avLst/>
          </a:prstGeom>
          <a:solidFill>
            <a:schemeClr val="bg2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9B99B34-97C7-451D-B207-21156F62949D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8E00A0C-8A7A-4AD7-89DE-FAD1BFC1B7D0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DEDE3E7-DB2C-4949-B820-B3B7F9727079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Resultado de imagem para pagamento por aproximaÃ§Ã£o">
            <a:extLst>
              <a:ext uri="{FF2B5EF4-FFF2-40B4-BE49-F238E27FC236}">
                <a16:creationId xmlns:a16="http://schemas.microsoft.com/office/drawing/2014/main" id="{E58BF1D8-A8C0-4BD4-BD15-75306D77E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5270" r="45436" b="9163"/>
          <a:stretch/>
        </p:blipFill>
        <p:spPr bwMode="auto">
          <a:xfrm>
            <a:off x="7615723" y="1685646"/>
            <a:ext cx="3610296" cy="329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pagamento por aproximaÃ§Ã£o">
            <a:extLst>
              <a:ext uri="{FF2B5EF4-FFF2-40B4-BE49-F238E27FC236}">
                <a16:creationId xmlns:a16="http://schemas.microsoft.com/office/drawing/2014/main" id="{96577569-1A10-4958-A167-071C11AFB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68" y="1685647"/>
            <a:ext cx="6341791" cy="330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C720C50-C935-4702-9A2D-51FF9D94EE70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QUE O MERCADO JÁ OFERECE</a:t>
            </a:r>
          </a:p>
        </p:txBody>
      </p:sp>
      <p:pic>
        <p:nvPicPr>
          <p:cNvPr id="15" name="Gráfico 14" descr="Sem fio">
            <a:extLst>
              <a:ext uri="{FF2B5EF4-FFF2-40B4-BE49-F238E27FC236}">
                <a16:creationId xmlns:a16="http://schemas.microsoft.com/office/drawing/2014/main" id="{BBA521B2-E5ED-46BB-8AD5-6D52C9B441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700000">
            <a:off x="2965942" y="609471"/>
            <a:ext cx="424375" cy="424375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1DEFBFD-2E31-4011-AB34-A0EB41679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5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476">
        <p:fade/>
      </p:transition>
    </mc:Choice>
    <mc:Fallback>
      <p:transition spd="med" advTm="204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F9227BF3-9B7B-4818-9DC1-6554CA879985}"/>
              </a:ext>
            </a:extLst>
          </p:cNvPr>
          <p:cNvSpPr/>
          <p:nvPr/>
        </p:nvSpPr>
        <p:spPr>
          <a:xfrm>
            <a:off x="7002523" y="5068590"/>
            <a:ext cx="1936472" cy="498046"/>
          </a:xfrm>
          <a:prstGeom prst="rect">
            <a:avLst/>
          </a:prstGeom>
          <a:solidFill>
            <a:schemeClr val="bg2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</a:rPr>
              <a:t>Etiqueta ativa: Bateria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1C6C906-3FFD-4C83-815E-EBF439BCE30D}"/>
              </a:ext>
            </a:extLst>
          </p:cNvPr>
          <p:cNvSpPr txBox="1"/>
          <p:nvPr/>
        </p:nvSpPr>
        <p:spPr>
          <a:xfrm>
            <a:off x="1200443" y="660072"/>
            <a:ext cx="979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RFID PARA CONTROLE DE ACESSO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53F302A-D487-4F86-911E-17E64392A4C5}"/>
              </a:ext>
            </a:extLst>
          </p:cNvPr>
          <p:cNvSpPr/>
          <p:nvPr/>
        </p:nvSpPr>
        <p:spPr>
          <a:xfrm>
            <a:off x="225083" y="196948"/>
            <a:ext cx="11788726" cy="65467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2D5E711-8E38-419D-A128-8A51D781FB53}"/>
              </a:ext>
            </a:extLst>
          </p:cNvPr>
          <p:cNvSpPr/>
          <p:nvPr/>
        </p:nvSpPr>
        <p:spPr>
          <a:xfrm>
            <a:off x="392641" y="368169"/>
            <a:ext cx="11453611" cy="620431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CCC1349-DA89-47C5-A0FD-666706540558}"/>
              </a:ext>
            </a:extLst>
          </p:cNvPr>
          <p:cNvSpPr/>
          <p:nvPr/>
        </p:nvSpPr>
        <p:spPr>
          <a:xfrm>
            <a:off x="577320" y="539864"/>
            <a:ext cx="11084252" cy="586092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 descr="Sem fio">
            <a:extLst>
              <a:ext uri="{FF2B5EF4-FFF2-40B4-BE49-F238E27FC236}">
                <a16:creationId xmlns:a16="http://schemas.microsoft.com/office/drawing/2014/main" id="{51BA1699-514C-479C-852C-6628F19B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2909676" y="609471"/>
            <a:ext cx="424375" cy="42437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71DAB79-A8E8-4BA0-85B4-9F28E5920986}"/>
              </a:ext>
            </a:extLst>
          </p:cNvPr>
          <p:cNvSpPr txBox="1"/>
          <p:nvPr/>
        </p:nvSpPr>
        <p:spPr>
          <a:xfrm>
            <a:off x="1406767" y="1659988"/>
            <a:ext cx="938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RFID: IDENTIFICAÇÃO POR RÁDIO FREQUÊNCIA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/>
              <a:t>Antena + Transponder </a:t>
            </a:r>
          </a:p>
        </p:txBody>
      </p:sp>
      <p:pic>
        <p:nvPicPr>
          <p:cNvPr id="13" name="Imagem 12" descr="Resultado de imagem para tag conectcar">
            <a:extLst>
              <a:ext uri="{FF2B5EF4-FFF2-40B4-BE49-F238E27FC236}">
                <a16:creationId xmlns:a16="http://schemas.microsoft.com/office/drawing/2014/main" id="{0B005017-C08D-4F0C-B0DC-7F755ADFD55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00" y="4620881"/>
            <a:ext cx="2584450" cy="16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5FEE78B8-D65F-4053-AFE0-4CC2FA54AEA7}"/>
              </a:ext>
            </a:extLst>
          </p:cNvPr>
          <p:cNvSpPr/>
          <p:nvPr/>
        </p:nvSpPr>
        <p:spPr>
          <a:xfrm>
            <a:off x="3923927" y="3677133"/>
            <a:ext cx="2201700" cy="498046"/>
          </a:xfrm>
          <a:prstGeom prst="rect">
            <a:avLst/>
          </a:prstGeom>
          <a:solidFill>
            <a:schemeClr val="bg2">
              <a:lumMod val="75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chemeClr val="tx1"/>
                </a:solidFill>
              </a:rPr>
              <a:t>Etiqueta passiva: Indução</a:t>
            </a:r>
          </a:p>
        </p:txBody>
      </p:sp>
      <p:pic>
        <p:nvPicPr>
          <p:cNvPr id="2050" name="Picture 2" descr="Resultado de imagem para pagamento por aproximaÃ§Ã£o">
            <a:extLst>
              <a:ext uri="{FF2B5EF4-FFF2-40B4-BE49-F238E27FC236}">
                <a16:creationId xmlns:a16="http://schemas.microsoft.com/office/drawing/2014/main" id="{7B822FC4-ABE2-466D-8890-64BA5A3B6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4" t="15253" r="20783" b="18733"/>
          <a:stretch/>
        </p:blipFill>
        <p:spPr bwMode="auto">
          <a:xfrm>
            <a:off x="2371529" y="4159484"/>
            <a:ext cx="3801547" cy="209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 descr="Passiva">
            <a:extLst>
              <a:ext uri="{FF2B5EF4-FFF2-40B4-BE49-F238E27FC236}">
                <a16:creationId xmlns:a16="http://schemas.microsoft.com/office/drawing/2014/main" id="{C91E50DA-C1BF-4046-8607-7A3B9F77B448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79" y="2819351"/>
            <a:ext cx="3009900" cy="221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Resultado de imagem para RFID ATIVO">
            <a:extLst>
              <a:ext uri="{FF2B5EF4-FFF2-40B4-BE49-F238E27FC236}">
                <a16:creationId xmlns:a16="http://schemas.microsoft.com/office/drawing/2014/main" id="{91F71D68-0125-46C0-9B81-0A41E3C4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8796" r="14949" b="5875"/>
          <a:stretch/>
        </p:blipFill>
        <p:spPr bwMode="auto">
          <a:xfrm>
            <a:off x="7002523" y="2293039"/>
            <a:ext cx="2718252" cy="275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Áudio 9">
            <a:hlinkClick r:id="" action="ppaction://media"/>
            <a:extLst>
              <a:ext uri="{FF2B5EF4-FFF2-40B4-BE49-F238E27FC236}">
                <a16:creationId xmlns:a16="http://schemas.microsoft.com/office/drawing/2014/main" id="{7C5B44B1-97D7-47D2-9A1C-4B99F907A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9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1927">
        <p:fade/>
      </p:transition>
    </mc:Choice>
    <mc:Fallback>
      <p:transition spd="med" advTm="91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2993B34-2A1E-4D69-B46F-FD7F62543E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0</TotalTime>
  <Words>993</Words>
  <Application>Microsoft Office PowerPoint</Application>
  <PresentationFormat>Widescreen</PresentationFormat>
  <Paragraphs>196</Paragraphs>
  <Slides>27</Slides>
  <Notes>24</Notes>
  <HiddenSlides>0</HiddenSlides>
  <MMClips>27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Times New Roman</vt:lpstr>
      <vt:lpstr>Tw Cen MT</vt:lpstr>
      <vt:lpstr>Circuito</vt:lpstr>
      <vt:lpstr>SISCOF: Sistema para Automatização e Digitalização de  Controle de Boletim de Movimentação Veicular com RFID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SISCOF: Sistema para Automatização e Digitalização de  Controle de Boletim de Movimentação Veicular com RFID</dc:title>
  <dc:creator/>
  <cp:keywords/>
  <cp:lastModifiedBy/>
  <cp:revision>2</cp:revision>
  <dcterms:created xsi:type="dcterms:W3CDTF">2016-11-30T20:20:47Z</dcterms:created>
  <dcterms:modified xsi:type="dcterms:W3CDTF">2019-06-23T02:33:46Z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TC029226479991</vt:lpwstr>
  </property>
</Properties>
</file>